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9119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6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855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692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26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64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912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53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466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815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82A6-98CD-49D2-B900-7BB4D3A73522}" type="datetimeFigureOut">
              <a:rPr lang="en-IN" smtClean="0"/>
              <a:t>04-08-2021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874A-0E85-416C-AB75-9FDFD792D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094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7553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702945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Convergence</a:t>
            </a:r>
            <a:r>
              <a:rPr lang="en-US" dirty="0" smtClean="0"/>
              <a:t>: Process of getting consistent routing information to all the nodes.</a:t>
            </a:r>
          </a:p>
          <a:p>
            <a:endParaRPr lang="en-US" dirty="0" smtClean="0"/>
          </a:p>
          <a:p>
            <a:r>
              <a:rPr lang="en-US" sz="2000" b="1" dirty="0" smtClean="0"/>
              <a:t>Node gives routing update under 2 circumstances:</a:t>
            </a:r>
          </a:p>
          <a:p>
            <a:pPr marL="342900" indent="-342900">
              <a:buAutoNum type="arabicPeriod"/>
            </a:pPr>
            <a:r>
              <a:rPr lang="en-US" dirty="0" smtClean="0"/>
              <a:t>Periodic Update</a:t>
            </a:r>
          </a:p>
          <a:p>
            <a:pPr marL="342900" indent="-342900">
              <a:buAutoNum type="arabicPeriod"/>
            </a:pPr>
            <a:r>
              <a:rPr lang="en-US" dirty="0" smtClean="0"/>
              <a:t>Triggered Update due to link failure or when a node receives update from one of its neighbors.</a:t>
            </a:r>
          </a:p>
          <a:p>
            <a:endParaRPr lang="en-US" dirty="0"/>
          </a:p>
          <a:p>
            <a:r>
              <a:rPr lang="en-US" sz="2000" b="1" dirty="0" smtClean="0"/>
              <a:t>How to detect node failure?</a:t>
            </a:r>
          </a:p>
          <a:p>
            <a:pPr marL="342900" indent="-342900">
              <a:buAutoNum type="arabicPeriod"/>
            </a:pPr>
            <a:r>
              <a:rPr lang="en-US" dirty="0" smtClean="0"/>
              <a:t>Send a control packet and wait for acknowledgement</a:t>
            </a:r>
          </a:p>
          <a:p>
            <a:pPr marL="342900" indent="-342900">
              <a:buAutoNum type="arabicPeriod"/>
            </a:pPr>
            <a:r>
              <a:rPr lang="en-US" dirty="0" smtClean="0"/>
              <a:t>If periodic update is not received for the last few update cycles.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sz="2000" b="1" dirty="0" smtClean="0"/>
              <a:t>Drawback</a:t>
            </a:r>
          </a:p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Count to infinity problem</a:t>
            </a:r>
          </a:p>
          <a:p>
            <a:endParaRPr lang="en-US" dirty="0" smtClean="0"/>
          </a:p>
          <a:p>
            <a:r>
              <a:rPr lang="en-US" sz="2000" b="1" dirty="0" smtClean="0"/>
              <a:t>Solution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Split Horizon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Split Horizon with poison reverse</a:t>
            </a:r>
            <a:endParaRPr lang="en-IN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458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04" y="598010"/>
            <a:ext cx="7255193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80" dirty="0"/>
              <a:t>The </a:t>
            </a:r>
            <a:r>
              <a:rPr sz="3200" spc="-265" dirty="0"/>
              <a:t>Distance-Vector </a:t>
            </a:r>
            <a:r>
              <a:rPr sz="3200" spc="-225" dirty="0"/>
              <a:t>(DV) </a:t>
            </a:r>
            <a:r>
              <a:rPr sz="3200" spc="-220" dirty="0"/>
              <a:t>Routing</a:t>
            </a:r>
            <a:r>
              <a:rPr sz="3200" spc="-930" dirty="0"/>
              <a:t> </a:t>
            </a:r>
            <a:r>
              <a:rPr sz="3200" spc="-220" dirty="0"/>
              <a:t>Algorithm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8297" y="1124744"/>
            <a:ext cx="7741444" cy="465204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640080" indent="-228600" algn="just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b="1" spc="-15" dirty="0">
                <a:latin typeface="Carlito"/>
                <a:cs typeface="Carlito"/>
              </a:rPr>
              <a:t>distancevector </a:t>
            </a:r>
            <a:r>
              <a:rPr sz="2400" spc="-15" dirty="0">
                <a:latin typeface="Carlito"/>
                <a:cs typeface="Carlito"/>
              </a:rPr>
              <a:t>(</a:t>
            </a:r>
            <a:r>
              <a:rPr sz="2400" b="1" spc="-15" dirty="0">
                <a:latin typeface="Carlito"/>
                <a:cs typeface="Carlito"/>
              </a:rPr>
              <a:t>DV</a:t>
            </a:r>
            <a:r>
              <a:rPr sz="2400" spc="-15" dirty="0">
                <a:latin typeface="Carlito"/>
                <a:cs typeface="Carlito"/>
              </a:rPr>
              <a:t>) </a:t>
            </a:r>
            <a:r>
              <a:rPr sz="2400" spc="-10" dirty="0">
                <a:latin typeface="Carlito"/>
                <a:cs typeface="Carlito"/>
              </a:rPr>
              <a:t>algorithm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spc="-20" dirty="0">
                <a:solidFill>
                  <a:srgbClr val="5B9BD4"/>
                </a:solidFill>
                <a:latin typeface="Carlito"/>
                <a:cs typeface="Carlito"/>
              </a:rPr>
              <a:t>iterative, </a:t>
            </a:r>
            <a:r>
              <a:rPr sz="2400" spc="-15" dirty="0">
                <a:solidFill>
                  <a:srgbClr val="5B9BD4"/>
                </a:solidFill>
                <a:latin typeface="Carlito"/>
                <a:cs typeface="Carlito"/>
              </a:rPr>
              <a:t>asynchronous, </a:t>
            </a:r>
            <a:r>
              <a:rPr sz="2400" spc="-5" dirty="0">
                <a:solidFill>
                  <a:srgbClr val="5B9BD4"/>
                </a:solidFill>
                <a:latin typeface="Carlito"/>
                <a:cs typeface="Carlito"/>
              </a:rPr>
              <a:t>and  </a:t>
            </a:r>
            <a:r>
              <a:rPr sz="2400" spc="-10" dirty="0">
                <a:solidFill>
                  <a:srgbClr val="5B9BD4"/>
                </a:solidFill>
                <a:latin typeface="Carlito"/>
                <a:cs typeface="Carlito"/>
              </a:rPr>
              <a:t>distributed.</a:t>
            </a:r>
            <a:endParaRPr sz="2400" dirty="0">
              <a:latin typeface="Carlito"/>
              <a:cs typeface="Carlito"/>
            </a:endParaRPr>
          </a:p>
          <a:p>
            <a:pPr marL="241300" marR="5080" indent="-228600" algn="just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rlito"/>
                <a:cs typeface="Carlito"/>
              </a:rPr>
              <a:t>It is </a:t>
            </a:r>
            <a:r>
              <a:rPr sz="2400" i="1" spc="-10" dirty="0">
                <a:latin typeface="Carlito"/>
                <a:cs typeface="Carlito"/>
              </a:rPr>
              <a:t>distributed </a:t>
            </a:r>
            <a:r>
              <a:rPr sz="2400" spc="-5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dirty="0">
                <a:latin typeface="Carlito"/>
                <a:cs typeface="Carlito"/>
              </a:rPr>
              <a:t>each </a:t>
            </a:r>
            <a:r>
              <a:rPr sz="2400" spc="-10" dirty="0">
                <a:latin typeface="Carlito"/>
                <a:cs typeface="Carlito"/>
              </a:rPr>
              <a:t>node </a:t>
            </a:r>
            <a:r>
              <a:rPr sz="2400" spc="-15" dirty="0">
                <a:latin typeface="Carlito"/>
                <a:cs typeface="Carlito"/>
              </a:rPr>
              <a:t>receives </a:t>
            </a:r>
            <a:r>
              <a:rPr sz="2400" spc="-10" dirty="0">
                <a:latin typeface="Carlito"/>
                <a:cs typeface="Carlito"/>
              </a:rPr>
              <a:t>some </a:t>
            </a:r>
            <a:r>
              <a:rPr sz="2400" spc="-15" dirty="0">
                <a:latin typeface="Carlito"/>
                <a:cs typeface="Carlito"/>
              </a:rPr>
              <a:t>information </a:t>
            </a:r>
            <a:r>
              <a:rPr sz="2400" spc="-20" dirty="0">
                <a:latin typeface="Carlito"/>
                <a:cs typeface="Carlito"/>
              </a:rPr>
              <a:t>from </a:t>
            </a:r>
            <a:r>
              <a:rPr sz="2400" spc="-10" dirty="0">
                <a:latin typeface="Carlito"/>
                <a:cs typeface="Carlito"/>
              </a:rPr>
              <a:t>one 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more </a:t>
            </a:r>
            <a:r>
              <a:rPr sz="2400" spc="-5" dirty="0">
                <a:latin typeface="Carlito"/>
                <a:cs typeface="Carlito"/>
              </a:rPr>
              <a:t>of its </a:t>
            </a:r>
            <a:r>
              <a:rPr sz="2400" i="1" spc="-10" dirty="0">
                <a:latin typeface="Carlito"/>
                <a:cs typeface="Carlito"/>
              </a:rPr>
              <a:t>directly </a:t>
            </a:r>
            <a:r>
              <a:rPr sz="2400" i="1" spc="-15" dirty="0">
                <a:latin typeface="Carlito"/>
                <a:cs typeface="Carlito"/>
              </a:rPr>
              <a:t>attached </a:t>
            </a:r>
            <a:r>
              <a:rPr sz="2400" spc="-15" dirty="0">
                <a:latin typeface="Carlito"/>
                <a:cs typeface="Carlito"/>
              </a:rPr>
              <a:t>neighbors, performs </a:t>
            </a:r>
            <a:r>
              <a:rPr sz="2400" spc="-5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calculation, </a:t>
            </a:r>
            <a:r>
              <a:rPr sz="2400" spc="-5" dirty="0">
                <a:latin typeface="Carlito"/>
                <a:cs typeface="Carlito"/>
              </a:rPr>
              <a:t>and  then </a:t>
            </a:r>
            <a:r>
              <a:rPr sz="2400" spc="-10" dirty="0">
                <a:latin typeface="Carlito"/>
                <a:cs typeface="Carlito"/>
              </a:rPr>
              <a:t>distributes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results </a:t>
            </a:r>
            <a:r>
              <a:rPr sz="2400" spc="-5" dirty="0">
                <a:latin typeface="Carlito"/>
                <a:cs typeface="Carlito"/>
              </a:rPr>
              <a:t>of its </a:t>
            </a:r>
            <a:r>
              <a:rPr sz="2400" spc="-10" dirty="0">
                <a:latin typeface="Carlito"/>
                <a:cs typeface="Carlito"/>
              </a:rPr>
              <a:t>calculation back </a:t>
            </a:r>
            <a:r>
              <a:rPr sz="2400" spc="-20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its</a:t>
            </a:r>
            <a:r>
              <a:rPr sz="2400" spc="22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neighbors.</a:t>
            </a:r>
            <a:endParaRPr sz="2400" dirty="0">
              <a:latin typeface="Carlito"/>
              <a:cs typeface="Carlito"/>
            </a:endParaRPr>
          </a:p>
          <a:p>
            <a:pPr marL="241300" marR="1489075" indent="-228600" algn="just">
              <a:lnSpc>
                <a:spcPts val="303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rlito"/>
                <a:cs typeface="Carlito"/>
              </a:rPr>
              <a:t>It is </a:t>
            </a:r>
            <a:r>
              <a:rPr sz="2400" i="1" spc="-10" dirty="0">
                <a:latin typeface="Carlito"/>
                <a:cs typeface="Carlito"/>
              </a:rPr>
              <a:t>iterative </a:t>
            </a:r>
            <a:r>
              <a:rPr sz="2400" spc="-5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this </a:t>
            </a:r>
            <a:r>
              <a:rPr sz="2400" spc="-15" dirty="0">
                <a:latin typeface="Carlito"/>
                <a:cs typeface="Carlito"/>
              </a:rPr>
              <a:t>process continues </a:t>
            </a:r>
            <a:r>
              <a:rPr sz="2400" spc="-5" dirty="0">
                <a:latin typeface="Carlito"/>
                <a:cs typeface="Carlito"/>
              </a:rPr>
              <a:t>on </a:t>
            </a:r>
            <a:r>
              <a:rPr sz="2400" spc="-15" dirty="0">
                <a:latin typeface="Carlito"/>
                <a:cs typeface="Carlito"/>
              </a:rPr>
              <a:t>until </a:t>
            </a:r>
            <a:r>
              <a:rPr sz="2400" spc="-5" dirty="0">
                <a:latin typeface="Carlito"/>
                <a:cs typeface="Carlito"/>
              </a:rPr>
              <a:t>no </a:t>
            </a:r>
            <a:r>
              <a:rPr sz="2400" spc="-15" dirty="0">
                <a:latin typeface="Carlito"/>
                <a:cs typeface="Carlito"/>
              </a:rPr>
              <a:t>more  information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spc="-20" dirty="0">
                <a:latin typeface="Carlito"/>
                <a:cs typeface="Carlito"/>
              </a:rPr>
              <a:t>exchanged </a:t>
            </a:r>
            <a:r>
              <a:rPr sz="2400" spc="-10" dirty="0">
                <a:latin typeface="Carlito"/>
                <a:cs typeface="Carlito"/>
              </a:rPr>
              <a:t>between</a:t>
            </a:r>
            <a:r>
              <a:rPr sz="2400" spc="3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neighbors.</a:t>
            </a:r>
            <a:endParaRPr sz="2400" dirty="0">
              <a:latin typeface="Carlito"/>
              <a:cs typeface="Carlito"/>
            </a:endParaRPr>
          </a:p>
          <a:p>
            <a:pPr marL="241300" marR="568960" indent="-228600" algn="just">
              <a:lnSpc>
                <a:spcPts val="3020"/>
              </a:lnSpc>
              <a:spcBef>
                <a:spcPts val="99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algorithm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i="1" spc="-10" dirty="0">
                <a:latin typeface="Carlito"/>
                <a:cs typeface="Carlito"/>
              </a:rPr>
              <a:t>asynchronous </a:t>
            </a:r>
            <a:r>
              <a:rPr sz="2400" spc="-5" dirty="0">
                <a:latin typeface="Carlito"/>
                <a:cs typeface="Carlito"/>
              </a:rPr>
              <a:t>in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it </a:t>
            </a:r>
            <a:r>
              <a:rPr sz="2400" spc="-10" dirty="0">
                <a:latin typeface="Carlito"/>
                <a:cs typeface="Carlito"/>
              </a:rPr>
              <a:t>does not </a:t>
            </a:r>
            <a:r>
              <a:rPr sz="2400" spc="-20" dirty="0">
                <a:latin typeface="Carlito"/>
                <a:cs typeface="Carlito"/>
              </a:rPr>
              <a:t>require </a:t>
            </a:r>
            <a:r>
              <a:rPr sz="2400" spc="-5" dirty="0">
                <a:latin typeface="Carlito"/>
                <a:cs typeface="Carlito"/>
              </a:rPr>
              <a:t>all of the  </a:t>
            </a:r>
            <a:r>
              <a:rPr sz="2400" spc="-10" dirty="0">
                <a:latin typeface="Carlito"/>
                <a:cs typeface="Carlito"/>
              </a:rPr>
              <a:t>nodes </a:t>
            </a:r>
            <a:r>
              <a:rPr sz="2400" spc="-15" dirty="0">
                <a:latin typeface="Carlito"/>
                <a:cs typeface="Carlito"/>
              </a:rPr>
              <a:t>to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operate.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61012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9778" y="260509"/>
            <a:ext cx="7730666" cy="64237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60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704" y="528904"/>
            <a:ext cx="7548563" cy="489460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27305" indent="-228600" algn="just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DV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algorithm,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 node </a:t>
            </a:r>
            <a:r>
              <a:rPr sz="2400" i="1" spc="-5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updates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distance-vector estimate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when it either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sees </a:t>
            </a:r>
            <a:r>
              <a:rPr sz="2400" spc="-5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20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cost </a:t>
            </a:r>
            <a:r>
              <a:rPr sz="2400" spc="-10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change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its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attached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links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400" spc="-15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receives </a:t>
            </a:r>
            <a:r>
              <a:rPr sz="2400" spc="-5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400" spc="-15" dirty="0">
                <a:solidFill>
                  <a:srgbClr val="5B9BD4"/>
                </a:solidFill>
                <a:latin typeface="Times New Roman" pitchFamily="18" charset="0"/>
                <a:cs typeface="Times New Roman" pitchFamily="18" charset="0"/>
              </a:rPr>
              <a:t>distancevector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sz="2400" spc="1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40" dirty="0">
                <a:latin typeface="Times New Roman" pitchFamily="18" charset="0"/>
                <a:cs typeface="Times New Roman" pitchFamily="18" charset="0"/>
              </a:rPr>
              <a:t>neighbor.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41300" marR="275590" indent="-228600" algn="just">
              <a:lnSpc>
                <a:spcPct val="9000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 only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 node will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costs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links 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its 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attached neighbors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receives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these 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neighbors.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321945" algn="l"/>
                <a:tab pos="32258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node waits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from any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neighbor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calculates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new  distance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receiving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update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distributes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new  distance vector 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neighbors</a:t>
            </a:r>
            <a:r>
              <a:rPr sz="2400" spc="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41300" marR="390525" indent="-228600" algn="just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25" dirty="0">
                <a:latin typeface="Times New Roman" pitchFamily="18" charset="0"/>
                <a:cs typeface="Times New Roman" pitchFamily="18" charset="0"/>
              </a:rPr>
              <a:t>DV-like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algorithms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many routing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protocols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practice,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including the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Internet’s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RIP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90" dirty="0">
                <a:latin typeface="Times New Roman" pitchFamily="18" charset="0"/>
                <a:cs typeface="Times New Roman" pitchFamily="18" charset="0"/>
              </a:rPr>
              <a:t>BGP,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ISO </a:t>
            </a:r>
            <a:r>
              <a:rPr sz="2400" spc="-75" dirty="0">
                <a:latin typeface="Times New Roman" pitchFamily="18" charset="0"/>
                <a:cs typeface="Times New Roman" pitchFamily="18" charset="0"/>
              </a:rPr>
              <a:t>IDRP,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Novell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IPX</a:t>
            </a:r>
            <a:r>
              <a:rPr sz="2400" i="1" spc="-2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the 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original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35" dirty="0">
                <a:latin typeface="Times New Roman" pitchFamily="18" charset="0"/>
                <a:cs typeface="Times New Roman" pitchFamily="18" charset="0"/>
              </a:rPr>
              <a:t>ARPAnet.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3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OneDrive\Desktop\2b6ade37-e67b-45ea-8ae8-0f79cd0ebbb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649288"/>
            <a:ext cx="6815138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580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OneDrive\Desktop\6d70b636-f983-433a-9539-49de9f402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35" y="592138"/>
            <a:ext cx="7725965" cy="580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18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OneDrive\Desktop\907ccba8-5b29-4c33-b52e-137f4da66e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228600"/>
            <a:ext cx="6234113" cy="639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04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OneDrive\Desktop\37a8bfd3-60ab-457c-85a9-3c6e44a845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913" y="228601"/>
            <a:ext cx="6096000" cy="616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5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ADMIN\OneDrive\Desktop\364d9dcd-157c-4342-9020-610b0b2a8eb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4" y="381001"/>
            <a:ext cx="7860506" cy="552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60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The Distance-Vector (DV) Routing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2021-08-04T06:39:55Z</dcterms:created>
  <dcterms:modified xsi:type="dcterms:W3CDTF">2021-08-04T06:41:19Z</dcterms:modified>
</cp:coreProperties>
</file>